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4"/>
  </p:notesMasterIdLst>
  <p:handoutMasterIdLst>
    <p:handoutMasterId r:id="rId55"/>
  </p:handoutMasterIdLst>
  <p:sldIdLst>
    <p:sldId id="256" r:id="rId2"/>
    <p:sldId id="423" r:id="rId3"/>
    <p:sldId id="662" r:id="rId4"/>
    <p:sldId id="681" r:id="rId5"/>
    <p:sldId id="684" r:id="rId6"/>
    <p:sldId id="685" r:id="rId7"/>
    <p:sldId id="664" r:id="rId8"/>
    <p:sldId id="666" r:id="rId9"/>
    <p:sldId id="672" r:id="rId10"/>
    <p:sldId id="679" r:id="rId11"/>
    <p:sldId id="674" r:id="rId12"/>
    <p:sldId id="448" r:id="rId13"/>
    <p:sldId id="451" r:id="rId14"/>
    <p:sldId id="569" r:id="rId15"/>
    <p:sldId id="570" r:id="rId16"/>
    <p:sldId id="597" r:id="rId17"/>
    <p:sldId id="599" r:id="rId18"/>
    <p:sldId id="600" r:id="rId19"/>
    <p:sldId id="601" r:id="rId20"/>
    <p:sldId id="540" r:id="rId21"/>
    <p:sldId id="541" r:id="rId22"/>
    <p:sldId id="551" r:id="rId23"/>
    <p:sldId id="542" r:id="rId24"/>
    <p:sldId id="543" r:id="rId25"/>
    <p:sldId id="545" r:id="rId26"/>
    <p:sldId id="546" r:id="rId27"/>
    <p:sldId id="576" r:id="rId28"/>
    <p:sldId id="547" r:id="rId29"/>
    <p:sldId id="548" r:id="rId30"/>
    <p:sldId id="549" r:id="rId31"/>
    <p:sldId id="533" r:id="rId32"/>
    <p:sldId id="521" r:id="rId33"/>
    <p:sldId id="683" r:id="rId34"/>
    <p:sldId id="676" r:id="rId35"/>
    <p:sldId id="505" r:id="rId36"/>
    <p:sldId id="507" r:id="rId37"/>
    <p:sldId id="515" r:id="rId38"/>
    <p:sldId id="516" r:id="rId39"/>
    <p:sldId id="518" r:id="rId40"/>
    <p:sldId id="522" r:id="rId41"/>
    <p:sldId id="525" r:id="rId42"/>
    <p:sldId id="526" r:id="rId43"/>
    <p:sldId id="527" r:id="rId44"/>
    <p:sldId id="531" r:id="rId45"/>
    <p:sldId id="564" r:id="rId46"/>
    <p:sldId id="565" r:id="rId47"/>
    <p:sldId id="680" r:id="rId48"/>
    <p:sldId id="634" r:id="rId49"/>
    <p:sldId id="635" r:id="rId50"/>
    <p:sldId id="636" r:id="rId51"/>
    <p:sldId id="640" r:id="rId52"/>
    <p:sldId id="67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423"/>
            <p14:sldId id="662"/>
            <p14:sldId id="681"/>
            <p14:sldId id="684"/>
            <p14:sldId id="685"/>
            <p14:sldId id="664"/>
            <p14:sldId id="666"/>
            <p14:sldId id="672"/>
            <p14:sldId id="679"/>
            <p14:sldId id="674"/>
            <p14:sldId id="448"/>
            <p14:sldId id="451"/>
            <p14:sldId id="569"/>
            <p14:sldId id="570"/>
            <p14:sldId id="597"/>
            <p14:sldId id="599"/>
            <p14:sldId id="600"/>
            <p14:sldId id="601"/>
            <p14:sldId id="540"/>
            <p14:sldId id="541"/>
            <p14:sldId id="551"/>
            <p14:sldId id="542"/>
            <p14:sldId id="543"/>
            <p14:sldId id="545"/>
            <p14:sldId id="546"/>
            <p14:sldId id="576"/>
            <p14:sldId id="547"/>
            <p14:sldId id="548"/>
            <p14:sldId id="549"/>
            <p14:sldId id="533"/>
            <p14:sldId id="521"/>
            <p14:sldId id="683"/>
            <p14:sldId id="676"/>
            <p14:sldId id="505"/>
            <p14:sldId id="507"/>
            <p14:sldId id="515"/>
            <p14:sldId id="516"/>
            <p14:sldId id="518"/>
            <p14:sldId id="522"/>
            <p14:sldId id="525"/>
            <p14:sldId id="526"/>
            <p14:sldId id="527"/>
            <p14:sldId id="531"/>
            <p14:sldId id="564"/>
            <p14:sldId id="565"/>
            <p14:sldId id="680"/>
            <p14:sldId id="634"/>
            <p14:sldId id="635"/>
            <p14:sldId id="636"/>
            <p14:sldId id="640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96" autoAdjust="0"/>
    <p:restoredTop sz="91258" autoAdjust="0"/>
  </p:normalViewPr>
  <p:slideViewPr>
    <p:cSldViewPr snapToGrid="0" snapToObjects="1">
      <p:cViewPr varScale="1">
        <p:scale>
          <a:sx n="95" d="100"/>
          <a:sy n="95" d="100"/>
        </p:scale>
        <p:origin x="6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20:29:27.0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1 801 24575,'26'-12'0,"0"3"0,8-16 0,-5-3 0,5-2 0,-7 3 0,-7 2 0,-1 16 0,-7-3 0,0 12 0,1-5 0,0-16 0,14-9 0,4-15 0,24-9 0,-9 14 0,10-22 0,-3 13 0,-4-7 0,5 1 0,-8 10 0,-9 7 0,-2 3 0,-9 15 0,-6 1 0,-1 12 0,-7-4 0,0 10 0,-5-10 0,-2 4 0,-5-5 0,0 46 0,-13-10 0,4 41 0,-12-22 0,0 8 0,4 1 0,-5 9 0,7 0 0,0-8 0,0 6 0,0 16 0,7-23 0,1 12 0,7-44 0,0-2 0,0 0 0,0-5 0,0 4 0,0-4 0,11-7 0,-3 0 0,10-18 0,17-32 0,36-23 0,-33 25 0,4 1 0,11 0 0,1 3 0,23-21 0,-12 18 0,1 3 0,11-10 0,-6 9 0,4-1 0,-20 12 0,-4 3 0,31-16 0,-34 17 0,-5 2 0,-9 2 0,-2 5 0,-14 35 0,-13 0 0,-5 25 0,0-12 0,-6 3 0,-8 30 0,5-25 0,-9 21 0,16-24 0,-4-10 0,6 2 0,0-18 0,0 5 0,0-3 0,6-2 0,0-7 0,23-21 0,-13 6 0,45-33 0,-9 19 0,2 1 0,34-17 0,2 4 0,0 5 0,-6 9 0,7-5 0,0 2 0,-14 12 0,-17-2 0,-6 3 0,-18 10 0,8-4 0,-21 6 0,6 0 0,-22 5 0,-2 2 0,-5 16 0,11 3 0,4 7 0,22 10 0,-8-14 0,27 27 0,-15-21 0,5 9 0,-21-25 0,-14-8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20:29:30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1 474 24575,'59'-12'0,"15"-6"0,-41 2 0,41-13 0,-40 5 0,54-11 0,-37-2 0,27 5 0,-47 15 0,16 4 0,-18 13 0,14 0 0,-8 0 0,-8 0 0,-8 0 0,-7 0 0,0 0 0,0 0 0,-5 12 0,-2 2 0,-5 20 0,0-6 0,0 13 0,0-6 0,0 16 0,7 1 0,1 1 0,7 6 0,0-6 0,-1 0 0,7-2 0,-5-16 0,3-8 0,-6-8 0,-1-13 0,6 0 0,2-6 0,31-15 0,30-23 0,-27 11 0,4-4-1165,21-13 0,3-3 1165,-12 7 0,2-1 0,-8 10 0,3-1 0,-1 0 0,19-14 0,0 1 0,-23 15 0,2 2 0,-4 1 0,11-9 0,-2 1-532,0 2 1,-3 3 531,-16 11 0,-4 2-101,35-17 101,-31 17 0,-5 1 0,-10 1 0,26-2 0,-41 11 2180,-2 6-2180,-6 0 1192,0 0-1192,0 0 122,0 0-122,1 0 0,5 6 0,2 7 0,6 7 0,8 8 0,-5 5 0,5-4 0,-13 5 0,4-8 0,-5 0 0,1 1 0,-3-7 0,-5-2 0,-1-11 0,0-2 0,0-5 0,0 0 0,0 0 0,7 6 0,8 2 0,9 19 0,0-4 0,14 14 0,-11-1 0,21-4 0,-4 13 0,-3-13 0,-1 5 0,-16-15 0,-3-2 0,-13-8 0,-1-5 0,-7-1 0,0-6 0,14-7 0,-4-13 0,29-20 0,-9-23 0,12 5 0,2-12 0,-8 22 0,-1-6 0,-12 18 0,-8 8 0,-7 9 0,-2 6 0,-6 7 0,-5-5 0,4 4 0,-4-5 0,18-8 0,4 5 0,15-19 0,-1 16 0,9-18 0,1 20 0,0-6 0,-2 7 0,-9 7 0,-6 2 0,-9 6 0,-9 0 0,-6 0 0,1 0 0,-7 5 0,0 2 0,-6 5 0,0 0 0,0 0 0,0 7 0,0-6 0,0 6 0,0-7 0,5 0 0,-4 7 0,11 0 0,-5 8 0,6 6 0,7 3 0,2-1 0,7 14 0,6-10 0,4 13 0,-2-15 0,6 7 0,-14-16 0,13 8 0,-7-15 0,8 6 0,0-12 0,-1 6 0,9 0 0,-6-5 0,14 6 0,-15-14 0,7-1 0,-16-7 0,-1 0 0,-8 0 0,0 0 0,-5-12 0,11-3 0,-10-12 0,6-8 0,4 6 0,-9-5 0,12 0 0,-9 6 0,1-6 0,7 7 0,-6 0 0,24-7 0,-13 5 0,15-6 0,-12 13 0,1-5 0,0 12 0,-1-6 0,1 7 0,-8 0 0,6 0 0,-13 6 0,6 2 0,-8 6 0,0 0 0,0 0 0,-6 0 0,5 0 0,-11 0 0,10 0 0,-10 0 0,11 0 0,-12 0 0,18 0 0,-10 0 0,11 0 0,1 6 0,2-4 0,16 11 0,2-12 0,8 6 0,9-7 0,2 0 0,10 0 0,-10 0 0,-2 0 0,-17 0 0,-2 0 0,-9-6 0,-6-8 0,-3-7 0,-13 1 0,-1 2 0,-7 5 0,0 1 0,0 0 0,0 5 0,0 2 0,-5 10 0,-2 2 0,-5 5 0,0 0 0,6 6 0,-4-4 0,3 11 0,1-12 0,1 12 0,6 2 0,0 1 0,1 13 0,6-13 0,0 6 0,1-8 0,4-5 0,-11-3 0,4-5 0,-6-1 0,0 0 0,1-5 0,-1-2 0,0-5 0,0 0 0,0 0 0,0 0 0,6 0 0,2 0 0,7 6 0,-1 1 0,9 21 0,-18-17 0,3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82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6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87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7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7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8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7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6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106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Midterm Review – 10/17/2019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31894" cy="1371600"/>
          </a:xfrm>
        </p:spPr>
        <p:txBody>
          <a:bodyPr/>
          <a:lstStyle/>
          <a:p>
            <a:r>
              <a:rPr lang="en-US" dirty="0"/>
              <a:t>Quick Midterm Review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2864F2E-1D4B-5F4A-9D49-3F376CB58ED2}"/>
              </a:ext>
            </a:extLst>
          </p:cNvPr>
          <p:cNvSpPr/>
          <p:nvPr/>
        </p:nvSpPr>
        <p:spPr>
          <a:xfrm>
            <a:off x="1166959" y="4334932"/>
            <a:ext cx="6810082" cy="2150533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exhaustive! 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76344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4CD2-061D-6948-B3CE-7B252998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824133" cy="1371600"/>
          </a:xfrm>
        </p:spPr>
        <p:txBody>
          <a:bodyPr/>
          <a:lstStyle/>
          <a:p>
            <a:r>
              <a:rPr lang="en-US" dirty="0"/>
              <a:t>Data Collection (DC) &amp; Data Processing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A920-8C0D-594A-BD1E-8402AD4AD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talked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Scraping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RESTful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Structured data formats (JSON, XML,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Regexes</a:t>
            </a:r>
          </a:p>
          <a:p>
            <a:r>
              <a:rPr lang="en-US" dirty="0"/>
              <a:t>Data manipulation via </a:t>
            </a:r>
            <a:r>
              <a:rPr lang="en-US" dirty="0" err="1"/>
              <a:t>Numpy</a:t>
            </a:r>
            <a:r>
              <a:rPr lang="en-US" dirty="0"/>
              <a:t> Stack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Indexing, slicing, groups, joins, aggregate queries,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Tidy data + melting</a:t>
            </a:r>
          </a:p>
          <a:p>
            <a:r>
              <a:rPr lang="en-US" dirty="0"/>
              <a:t>Version control (just know how this works qualitatively)</a:t>
            </a:r>
          </a:p>
          <a:p>
            <a:r>
              <a:rPr lang="en-US" dirty="0"/>
              <a:t>RDMS, a little bit of SQL</a:t>
            </a:r>
          </a:p>
          <a:p>
            <a:r>
              <a:rPr lang="en-US" dirty="0"/>
              <a:t>Entity resolution &amp; other data integration issues</a:t>
            </a:r>
          </a:p>
          <a:p>
            <a:r>
              <a:rPr lang="en-US" dirty="0"/>
              <a:t>Storing stuff as a graph, and manipulating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1EB91-3CA9-8E4B-B597-00478A45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8161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DC: 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DC: 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6" cy="4831080"/>
          </a:xfrm>
        </p:spPr>
        <p:txBody>
          <a:bodyPr>
            <a:normAutofit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DC: 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2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72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031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346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#3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out yet!  Will be out after the midterm.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will be linked to from ELMS; will also be available at: </a:t>
            </a:r>
            <a:r>
              <a:rPr lang="en-US" sz="1600" b="0" dirty="0"/>
              <a:t>https://github.com/cmsc320/fall2019/tree/master/project3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Due </a:t>
            </a:r>
            <a:r>
              <a:rPr lang="en-US" b="0" dirty="0">
                <a:solidFill>
                  <a:schemeClr val="tx2"/>
                </a:solidFill>
              </a:rPr>
              <a:t>before Thanksgiving (TBD)</a:t>
            </a:r>
          </a:p>
          <a:p>
            <a:r>
              <a:rPr lang="en-US" dirty="0"/>
              <a:t>Please label your </a:t>
            </a:r>
            <a:r>
              <a:rPr lang="en-US" dirty="0" err="1">
                <a:latin typeface="Courier" pitchFamily="2" charset="0"/>
              </a:rPr>
              <a:t>ipynb</a:t>
            </a:r>
            <a:r>
              <a:rPr lang="en-US" dirty="0"/>
              <a:t> file something like </a:t>
            </a:r>
            <a:r>
              <a:rPr lang="en-US" dirty="0">
                <a:latin typeface="Courier" pitchFamily="2" charset="0"/>
              </a:rPr>
              <a:t>&lt;</a:t>
            </a:r>
            <a:r>
              <a:rPr lang="en-US" dirty="0" err="1">
                <a:latin typeface="Courier" pitchFamily="2" charset="0"/>
              </a:rPr>
              <a:t>lastname</a:t>
            </a:r>
            <a:r>
              <a:rPr lang="en-US" dirty="0">
                <a:latin typeface="Courier" pitchFamily="2" charset="0"/>
              </a:rPr>
              <a:t>&gt;_&lt;</a:t>
            </a:r>
            <a:r>
              <a:rPr lang="en-US" dirty="0" err="1">
                <a:latin typeface="Courier" pitchFamily="2" charset="0"/>
              </a:rPr>
              <a:t>firstname</a:t>
            </a:r>
            <a:r>
              <a:rPr lang="en-US" dirty="0">
                <a:latin typeface="Courier" pitchFamily="2" charset="0"/>
              </a:rPr>
              <a:t>&gt;_project3.ipynb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dickerson_john_project3.ipynb</a:t>
            </a:r>
            <a:endParaRPr lang="en-US" b="0" dirty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DP: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1871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9366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14012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2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6" y="-13271"/>
            <a:ext cx="9898161" cy="1371600"/>
          </a:xfrm>
        </p:spPr>
        <p:txBody>
          <a:bodyPr>
            <a:normAutofit/>
          </a:bodyPr>
          <a:lstStyle/>
          <a:p>
            <a:r>
              <a:rPr lang="en-US" dirty="0"/>
              <a:t>DP: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276444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DP: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FE5-2831-F24E-AC45-DBFEB175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Grades are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449E-9D8B-AB46-8744-064963D59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comments:</a:t>
            </a:r>
          </a:p>
          <a:p>
            <a:r>
              <a:rPr lang="en-US" dirty="0"/>
              <a:t>People did really well!</a:t>
            </a:r>
          </a:p>
          <a:p>
            <a:r>
              <a:rPr lang="en-US" dirty="0"/>
              <a:t>We used a fairly strict rubric, but if you have a real bone to pick with your grade, please triage through TAs/office hours!</a:t>
            </a:r>
          </a:p>
          <a:p>
            <a:endParaRPr lang="en-US" dirty="0"/>
          </a:p>
          <a:p>
            <a:r>
              <a:rPr lang="en-US" dirty="0"/>
              <a:t>Comments for our sanity, moving forward: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" pitchFamily="2" charset="0"/>
              </a:rPr>
              <a:t>df.head</a:t>
            </a:r>
            <a:r>
              <a:rPr lang="en-US" b="0" dirty="0">
                <a:latin typeface="Courier" pitchFamily="2" charset="0"/>
              </a:rPr>
              <a:t>(n)</a:t>
            </a:r>
            <a:r>
              <a:rPr lang="en-US" b="0" dirty="0"/>
              <a:t>   -- defaults to n = 5, use ~10, 20, 50 as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label your </a:t>
            </a:r>
            <a:r>
              <a:rPr lang="en-US" b="0" dirty="0" err="1">
                <a:latin typeface="Courier" pitchFamily="2" charset="0"/>
              </a:rPr>
              <a:t>ipynb</a:t>
            </a:r>
            <a:r>
              <a:rPr lang="en-US" b="0" dirty="0"/>
              <a:t> file something like </a:t>
            </a:r>
            <a:r>
              <a:rPr lang="en-US" b="0" dirty="0">
                <a:latin typeface="Courier" pitchFamily="2" charset="0"/>
              </a:rPr>
              <a:t>&lt;</a:t>
            </a:r>
            <a:r>
              <a:rPr lang="en-US" b="0" dirty="0" err="1">
                <a:latin typeface="Courier" pitchFamily="2" charset="0"/>
              </a:rPr>
              <a:t>lastname</a:t>
            </a:r>
            <a:r>
              <a:rPr lang="en-US" b="0" dirty="0">
                <a:latin typeface="Courier" pitchFamily="2" charset="0"/>
              </a:rPr>
              <a:t>&gt;_&lt;</a:t>
            </a:r>
            <a:r>
              <a:rPr lang="en-US" b="0" dirty="0" err="1">
                <a:latin typeface="Courier" pitchFamily="2" charset="0"/>
              </a:rPr>
              <a:t>firstname</a:t>
            </a:r>
            <a:r>
              <a:rPr lang="en-US" b="0" dirty="0">
                <a:latin typeface="Courier" pitchFamily="2" charset="0"/>
              </a:rPr>
              <a:t>&gt;_project3.ipynb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dickerson_john_project3.ipynb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7CC4-2627-634B-943F-D55052FE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3BBCA-1AA9-8845-86EB-1FB4BC727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112" y="375555"/>
            <a:ext cx="2992563" cy="20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DP: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875861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DP: 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1322375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DC/DP: How a relational DB fits 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9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035-FBED-E543-B278-1173F8DA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DP: Additional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6A482-780E-9F4C-BAE0-50A6AEF6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Extraction, schema alignment &amp; mapping, querying over multiple schema / global schema</a:t>
            </a:r>
          </a:p>
          <a:p>
            <a:r>
              <a:rPr lang="en-US" dirty="0"/>
              <a:t>Data quality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Single- vs multi-source quality issues</a:t>
            </a:r>
          </a:p>
          <a:p>
            <a:r>
              <a:rPr lang="en-US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 detection, constraint-based cleaning</a:t>
            </a:r>
          </a:p>
          <a:p>
            <a:r>
              <a:rPr lang="en-US" dirty="0"/>
              <a:t>Entity resolution (~part of data cleaning)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Deduplication, record linkage, reference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Fuzzy matching,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1CEB-8FA9-AC4A-A158-1158F9D9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80C8-1A29-CF4C-8B0A-968D1463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FA3F-F3F5-D148-9BB9-D996DA88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52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&amp; multiple imputation</a:t>
            </a:r>
          </a:p>
          <a:p>
            <a:r>
              <a:rPr lang="en-US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 statistics / robust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Variance, </a:t>
            </a:r>
            <a:r>
              <a:rPr lang="en-US" dirty="0" err="1"/>
              <a:t>stdev</a:t>
            </a:r>
            <a:r>
              <a:rPr lang="en-US" dirty="0"/>
              <a:t>, covariance, Pearson’s correlation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Bayes’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4896-CFBE-784C-B1C9-055749D2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 dirty="0"/>
              <a:t>EDA: Complete Case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EDA: 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EDA: 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EDA: 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84F0-9A05-5448-8A47-E3FB587E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Grades are up!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090D6-B1E3-334F-933F-7688BE4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433152-D86C-7E4D-82C1-2404B1AF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2497792"/>
            <a:ext cx="492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28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EDA: MAR: Missing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 dirty="0"/>
              <a:t>EDA: MNAR: Missing Not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EDA: Back to CSIC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1507" y="4323318"/>
            <a:ext cx="3693929" cy="1878767"/>
            <a:chOff x="2698502" y="2362781"/>
            <a:chExt cx="3693929" cy="1878767"/>
          </a:xfrm>
        </p:grpSpPr>
        <p:pic>
          <p:nvPicPr>
            <p:cNvPr id="10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7408" y="2362781"/>
              <a:ext cx="2505023" cy="1878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aphicFrame>
        <p:nvGraphicFramePr>
          <p:cNvPr id="12" name="Content Placeholder 9"/>
          <p:cNvGraphicFramePr>
            <a:graphicFrameLocks/>
          </p:cNvGraphicFramePr>
          <p:nvPr/>
        </p:nvGraphicFramePr>
        <p:xfrm>
          <a:off x="4940975" y="1630271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3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/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9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EDA: Multiple 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24523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40385" cy="1371600"/>
          </a:xfrm>
        </p:spPr>
        <p:txBody>
          <a:bodyPr/>
          <a:lstStyle/>
          <a:p>
            <a:r>
              <a:rPr lang="en-US" dirty="0"/>
              <a:t>Analysis: Importance of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4825"/>
          </a:xfrm>
        </p:spPr>
        <p:txBody>
          <a:bodyPr>
            <a:normAutofit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Degree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59" y="3522827"/>
            <a:ext cx="2862580" cy="902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49" y="4425720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" y="5122415"/>
            <a:ext cx="38354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713" y="5410199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308968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56516" cy="1371600"/>
          </a:xfrm>
        </p:spPr>
        <p:txBody>
          <a:bodyPr/>
          <a:lstStyle/>
          <a:p>
            <a:r>
              <a:rPr lang="en-US" dirty="0"/>
              <a:t>Analysis: Betweenness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7" y="1662632"/>
            <a:ext cx="4328611" cy="16483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95" y="4235309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8995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21" y="1518723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9045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5" y="5164032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</a:t>
            </a:r>
            <a:br>
              <a:rPr lang="en-US" dirty="0"/>
            </a:br>
            <a:r>
              <a:rPr lang="en-US" dirty="0"/>
              <a:t>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Term frequency</a:t>
            </a:r>
            <a:r>
              <a:rPr lang="en-US" dirty="0"/>
              <a:t>: the number of times a term appears in a specific document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/>
              <a:t>i</a:t>
            </a:r>
          </a:p>
          <a:p>
            <a:r>
              <a:rPr lang="en-US" dirty="0"/>
              <a:t>This can be the raw count (like in the BOW in the last slide):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∈ {0,1} if word </a:t>
            </a:r>
            <a:r>
              <a:rPr lang="en-US" b="0" i="1" dirty="0"/>
              <a:t>j</a:t>
            </a:r>
            <a:r>
              <a:rPr lang="en-US" b="0" dirty="0"/>
              <a:t> appears or doesn’t appear in doc </a:t>
            </a:r>
            <a:r>
              <a:rPr lang="en-US" b="0" i="1" dirty="0" err="1"/>
              <a:t>i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log(1 +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) </a:t>
            </a:r>
            <a:r>
              <a:rPr lang="mr-IN" b="0" dirty="0"/>
              <a:t>–</a:t>
            </a:r>
            <a:r>
              <a:rPr lang="en-US" b="0" dirty="0"/>
              <a:t> reduce the effect of outliers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/ </a:t>
            </a:r>
            <a:r>
              <a:rPr lang="en-US" b="0" dirty="0" err="1"/>
              <a:t>max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mr-IN" b="0" dirty="0"/>
              <a:t>–</a:t>
            </a:r>
            <a:r>
              <a:rPr lang="en-US" b="0" dirty="0"/>
              <a:t> normalize by document i’s most frequent word</a:t>
            </a:r>
          </a:p>
          <a:p>
            <a:r>
              <a:rPr lang="en-US" dirty="0"/>
              <a:t>What can we do with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 as features to learn a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 </a:t>
            </a:r>
            <a:r>
              <a:rPr lang="mr-IN" b="0" dirty="0">
                <a:sym typeface="Wingdings"/>
              </a:rPr>
              <a:t>…</a:t>
            </a:r>
            <a:r>
              <a:rPr lang="en-US" b="0" dirty="0">
                <a:sym typeface="Wingdings"/>
              </a:rPr>
              <a:t>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dirty="0"/>
              <a:t>Any issues with this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Term frequency gets </a:t>
            </a:r>
            <a:r>
              <a:rPr lang="en-US" b="0" dirty="0">
                <a:solidFill>
                  <a:schemeClr val="tx2"/>
                </a:solidFill>
              </a:rPr>
              <a:t>overloaded</a:t>
            </a:r>
            <a:r>
              <a:rPr lang="en-US" b="0" dirty="0"/>
              <a:t> by common words</a:t>
            </a:r>
          </a:p>
          <a:p>
            <a:r>
              <a:rPr lang="en-US" dirty="0">
                <a:solidFill>
                  <a:schemeClr val="tx2"/>
                </a:solidFill>
              </a:rPr>
              <a:t>Inverse Document Frequency</a:t>
            </a:r>
            <a:r>
              <a:rPr lang="en-US" dirty="0"/>
              <a:t> (IDF): weight individual words negatively by how frequently they appear in the corpus: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IDF is just defined for a word j, not word/document pair j,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339691"/>
            <a:ext cx="7696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2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9656-684A-B14B-8777-22C11795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Grades are up!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5570A-590E-744D-BD95-9C87447F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16D38F-D1D5-684F-9934-72492300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27018"/>
            <a:ext cx="8915400" cy="37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5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TF-IDF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use the IDF weights?</a:t>
            </a:r>
          </a:p>
          <a:p>
            <a:r>
              <a:rPr lang="en-US" dirty="0">
                <a:solidFill>
                  <a:schemeClr val="tx2"/>
                </a:solidFill>
              </a:rPr>
              <a:t>Term frequency inverse document frequency</a:t>
            </a:r>
            <a:r>
              <a:rPr lang="en-US" dirty="0"/>
              <a:t> (TF-IDF):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TF-IDF score: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x </a:t>
            </a:r>
            <a:r>
              <a:rPr lang="en-US" b="0" dirty="0" err="1"/>
              <a:t>idf</a:t>
            </a:r>
            <a:r>
              <a:rPr lang="en-US" b="0" i="1" baseline="-25000" dirty="0" err="1"/>
              <a:t>j</a:t>
            </a:r>
            <a:r>
              <a:rPr lang="en-US" b="0" i="1" dirty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endParaRPr lang="en-US" b="0" dirty="0"/>
          </a:p>
          <a:p>
            <a:r>
              <a:rPr lang="en-US" dirty="0"/>
              <a:t>This ends up working better than raw scores for classification and for computing similarity between documents.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3080228"/>
          <a:ext cx="6096000" cy="210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49904">
                <a:tc>
                  <a:txBody>
                    <a:bodyPr/>
                    <a:lstStyle/>
                    <a:p>
                      <a:r>
                        <a:rPr lang="en-US" sz="11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100" dirty="0"/>
                        <a:t>…</a:t>
                      </a:r>
                      <a:endParaRPr lang="en-US" sz="11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05713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2175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79108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</p:spTree>
    <p:extLst>
      <p:ext uri="{BB962C8B-B14F-4D97-AF65-F5344CB8AC3E}">
        <p14:creationId xmlns:p14="http://schemas.microsoft.com/office/powerpoint/2010/main" val="414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Similarity between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documents x and y, represented by their TF-IDF vectors (or any vectors), the </a:t>
            </a:r>
            <a:r>
              <a:rPr lang="en-US" dirty="0">
                <a:solidFill>
                  <a:schemeClr val="tx2"/>
                </a:solidFill>
              </a:rPr>
              <a:t>cosine similarity</a:t>
            </a:r>
            <a:r>
              <a:rPr lang="en-US" dirty="0"/>
              <a:t>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Formally, it measures the cosine of the angle between two vectors x and 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cos(0</a:t>
            </a:r>
            <a:r>
              <a:rPr lang="en-US" b="0" baseline="30000" dirty="0"/>
              <a:t>o</a:t>
            </a:r>
            <a:r>
              <a:rPr lang="en-US" b="0" dirty="0"/>
              <a:t>) = 1, cos(90</a:t>
            </a:r>
            <a:r>
              <a:rPr lang="en-US" b="0" baseline="30000" dirty="0"/>
              <a:t>o</a:t>
            </a:r>
            <a:r>
              <a:rPr lang="en-US" b="0" dirty="0"/>
              <a:t>) = 0      ??????????</a:t>
            </a:r>
          </a:p>
          <a:p>
            <a:r>
              <a:rPr lang="en-US" dirty="0"/>
              <a:t>Similar documents have high cosine similarity;</a:t>
            </a:r>
            <a:br>
              <a:rPr lang="en-US" dirty="0"/>
            </a:br>
            <a:r>
              <a:rPr lang="en-US" dirty="0"/>
              <a:t>dissimilar documents have low cosine similarity.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580217"/>
            <a:ext cx="52705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450" y="4407430"/>
            <a:ext cx="1585383" cy="12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0CB3-A6F2-8C47-836E-837295B0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thing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12B4-4C80-374C-90F6-A385A6BAB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a writing utensil.  You will need to it.  To write.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B3457-940B-6649-86AD-6411B9A9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B7AD-9FCC-2147-90D9-5D4132F8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89306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7534-75C2-744F-8AD6-31DDEC67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74AD5-B674-2045-9366-1A694864F02D}"/>
              </a:ext>
            </a:extLst>
          </p:cNvPr>
          <p:cNvSpPr/>
          <p:nvPr/>
        </p:nvSpPr>
        <p:spPr>
          <a:xfrm>
            <a:off x="-1" y="4856584"/>
            <a:ext cx="9144001" cy="20014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581D2E-05B2-BF4F-B260-CF3CAF01D0AF}"/>
              </a:ext>
            </a:extLst>
          </p:cNvPr>
          <p:cNvSpPr/>
          <p:nvPr/>
        </p:nvSpPr>
        <p:spPr>
          <a:xfrm>
            <a:off x="0" y="0"/>
            <a:ext cx="9144001" cy="20014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3C81D-37C7-A643-A71B-DDBF80519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7" y="657808"/>
            <a:ext cx="9237307" cy="5542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BB020-754E-4D49-BF0D-13FC8DD6BE5C}"/>
              </a:ext>
            </a:extLst>
          </p:cNvPr>
          <p:cNvSpPr/>
          <p:nvPr/>
        </p:nvSpPr>
        <p:spPr>
          <a:xfrm>
            <a:off x="3523129" y="2501153"/>
            <a:ext cx="1559859" cy="5109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CMSC320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81D66C-C3D1-CB41-BCF7-0483D6FA445F}"/>
                  </a:ext>
                </a:extLst>
              </p14:cNvPr>
              <p14:cNvContentPartPr/>
              <p14:nvPr/>
            </p14:nvContentPartPr>
            <p14:xfrm>
              <a:off x="5184381" y="2582111"/>
              <a:ext cx="1121760" cy="290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81D66C-C3D1-CB41-BCF7-0483D6FA44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741" y="2546471"/>
                <a:ext cx="11934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041468-209D-FB43-8D71-34725C9ED6A3}"/>
                  </a:ext>
                </a:extLst>
              </p14:cNvPr>
              <p14:cNvContentPartPr/>
              <p14:nvPr/>
            </p14:nvContentPartPr>
            <p14:xfrm>
              <a:off x="5218221" y="3756791"/>
              <a:ext cx="2887560" cy="313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041468-209D-FB43-8D71-34725C9ED6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2581" y="3721151"/>
                <a:ext cx="2959200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91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68189" cy="1371600"/>
          </a:xfrm>
        </p:spPr>
        <p:txBody>
          <a:bodyPr/>
          <a:lstStyle/>
          <a:p>
            <a:r>
              <a:rPr lang="en-US" dirty="0"/>
              <a:t>Midterm: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points = 25% of the total grade</a:t>
            </a:r>
          </a:p>
          <a:p>
            <a:r>
              <a:rPr lang="en-US" dirty="0"/>
              <a:t>10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 True/False questions, 1 point each</a:t>
            </a:r>
          </a:p>
          <a:p>
            <a:r>
              <a:rPr lang="en-US" dirty="0"/>
              <a:t>10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multiple choice questions, 2 points each</a:t>
            </a:r>
          </a:p>
          <a:p>
            <a:r>
              <a:rPr lang="en-US" dirty="0"/>
              <a:t>30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 short answer questions, 3 points each</a:t>
            </a:r>
          </a:p>
          <a:p>
            <a:endParaRPr lang="en-US" dirty="0"/>
          </a:p>
          <a:p>
            <a:r>
              <a:rPr lang="en-US" dirty="0"/>
              <a:t>Compared to the CMSC320 midterm I posted from an earlier semester, this midterm is </a:t>
            </a:r>
            <a:r>
              <a:rPr lang="en-US" dirty="0">
                <a:solidFill>
                  <a:schemeClr val="tx2"/>
                </a:solidFill>
              </a:rPr>
              <a:t>shorter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54253" cy="1371600"/>
          </a:xfrm>
        </p:spPr>
        <p:txBody>
          <a:bodyPr/>
          <a:lstStyle/>
          <a:p>
            <a:r>
              <a:rPr lang="en-US" dirty="0"/>
              <a:t>Midterm: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a </a:t>
            </a:r>
            <a:r>
              <a:rPr lang="en-US" dirty="0">
                <a:solidFill>
                  <a:schemeClr val="tx2"/>
                </a:solidFill>
              </a:rPr>
              <a:t>cheat sheet</a:t>
            </a:r>
            <a:r>
              <a:rPr lang="en-US" dirty="0"/>
              <a:t> on the exam: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Create it on your own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Handwritten notes only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side of one 8.5x11 inch ("normal-sized”) sheet of paper</a:t>
            </a:r>
          </a:p>
          <a:p>
            <a:r>
              <a:rPr lang="en-US" dirty="0"/>
              <a:t>You’ll turn in your cheat sheet with your midterm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4151137"/>
            <a:ext cx="4154903" cy="2518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328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D19-63D7-1945-90D9-4F49273A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/>
          <a:lstStyle/>
          <a:p>
            <a:r>
              <a:rPr lang="en-US" dirty="0"/>
              <a:t>Quick midterm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638E-EDC8-BF4D-BE05-9D0EC62ED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discussed in previous lectures and on Piazza, the midterm can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 to and including today’s lecture (10/17)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Quizzes that were due on or before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Stuff that you should know from doing P1 and P2</a:t>
            </a:r>
          </a:p>
          <a:p>
            <a:r>
              <a:rPr lang="en-US" dirty="0"/>
              <a:t>Everything is online: </a:t>
            </a:r>
            <a:r>
              <a:rPr lang="en-US" sz="1600" dirty="0">
                <a:hlinkClick r:id="rId2"/>
              </a:rPr>
              <a:t>https://cmsc320.github.io/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 know this is a lot of material.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Rule of thumb: open up a slide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 you feel “comfortable” with the material?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Test will be more qualitative than prior 1xx, 2xx, 3xx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EE4E-312D-184F-97E6-07E5E0B7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24530</TotalTime>
  <Words>3793</Words>
  <Application>Microsoft Macintosh PowerPoint</Application>
  <PresentationFormat>On-screen Show (4:3)</PresentationFormat>
  <Paragraphs>1406</Paragraphs>
  <Slides>52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Adobe Arabic</vt:lpstr>
      <vt:lpstr>Arial</vt:lpstr>
      <vt:lpstr>Arial Black</vt:lpstr>
      <vt:lpstr>Calibri</vt:lpstr>
      <vt:lpstr>Courier</vt:lpstr>
      <vt:lpstr>Garamond</vt:lpstr>
      <vt:lpstr>Wingdings</vt:lpstr>
      <vt:lpstr>Essential</vt:lpstr>
      <vt:lpstr>Introduction to Data Science</vt:lpstr>
      <vt:lpstr>Announcements</vt:lpstr>
      <vt:lpstr>Project 1 Grades are up!</vt:lpstr>
      <vt:lpstr>Project 1 Grades are up!</vt:lpstr>
      <vt:lpstr>Project 1 Grades are up!</vt:lpstr>
      <vt:lpstr>PowerPoint Presentation</vt:lpstr>
      <vt:lpstr>Midterm: Structure</vt:lpstr>
      <vt:lpstr>Midterm: Cheat Sheet</vt:lpstr>
      <vt:lpstr>Quick midterm review</vt:lpstr>
      <vt:lpstr>Quick Midterm Review</vt:lpstr>
      <vt:lpstr>Data Collection (DC) &amp; Data Processing (DP)</vt:lpstr>
      <vt:lpstr>DC: HTTP Requests</vt:lpstr>
      <vt:lpstr>DC: Restful APIs</vt:lpstr>
      <vt:lpstr>DC: Pandas: series</vt:lpstr>
      <vt:lpstr>DC: Pandas: DataFrame</vt:lpstr>
      <vt:lpstr>DC: Storing a Graph</vt:lpstr>
      <vt:lpstr>DC: Adjacency Lists</vt:lpstr>
      <vt:lpstr>DC: Adjacency Dictionaries</vt:lpstr>
      <vt:lpstr>DC: Adjacency Matrix</vt:lpstr>
      <vt:lpstr>DP: Select/slicing</vt:lpstr>
      <vt:lpstr>DP: Aggregate/Reduce</vt:lpstr>
      <vt:lpstr>DP: Map</vt:lpstr>
      <vt:lpstr>DP: Group By</vt:lpstr>
      <vt:lpstr>DP: Group By</vt:lpstr>
      <vt:lpstr>DP: Group By</vt:lpstr>
      <vt:lpstr>DP: Group By Aggregate</vt:lpstr>
      <vt:lpstr>DP: Group By Aggregate</vt:lpstr>
      <vt:lpstr>DP: Union/Intersection/Difference</vt:lpstr>
      <vt:lpstr>DP: Merge or Join</vt:lpstr>
      <vt:lpstr>DP: Merge or Join</vt:lpstr>
      <vt:lpstr>DP: Google Image Search One Slide SQL Join Visual</vt:lpstr>
      <vt:lpstr>DC/DP: How a relational DB fits into your workflow</vt:lpstr>
      <vt:lpstr>DP: Additional stuff</vt:lpstr>
      <vt:lpstr>EDA &amp; Viz</vt:lpstr>
      <vt:lpstr>EDA: Missing Data</vt:lpstr>
      <vt:lpstr>EDA: Complete Case Analysis</vt:lpstr>
      <vt:lpstr>EDA: Your Sample</vt:lpstr>
      <vt:lpstr>EDA: What influences a data point’s Presence?</vt:lpstr>
      <vt:lpstr>EDA: MCAR: Missing Completely at Random</vt:lpstr>
      <vt:lpstr>EDA: MAR: Missing at Random</vt:lpstr>
      <vt:lpstr>EDA: MNAR: Missing Not at Random</vt:lpstr>
      <vt:lpstr>EDA: Back to CSIC …</vt:lpstr>
      <vt:lpstr>EDA: Add a variable</vt:lpstr>
      <vt:lpstr>EDA: Multiple Imputation Process</vt:lpstr>
      <vt:lpstr>Analysis: Importance of vertices</vt:lpstr>
      <vt:lpstr>Analysis: Degree Centrality</vt:lpstr>
      <vt:lpstr>Analysis: Betweenness CentralitY</vt:lpstr>
      <vt:lpstr>Analysis:  Term Frequency</vt:lpstr>
      <vt:lpstr>Analysis: Inverse Document Frequency</vt:lpstr>
      <vt:lpstr>Analysis: TF-IDF</vt:lpstr>
      <vt:lpstr>Analysis: Similarity between Documents</vt:lpstr>
      <vt:lpstr>One last thing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2652</cp:revision>
  <cp:lastPrinted>2018-10-12T01:33:59Z</cp:lastPrinted>
  <dcterms:created xsi:type="dcterms:W3CDTF">2013-03-05T15:39:19Z</dcterms:created>
  <dcterms:modified xsi:type="dcterms:W3CDTF">2019-10-17T20:29:54Z</dcterms:modified>
</cp:coreProperties>
</file>